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23"/>
  </p:handoutMasterIdLst>
  <p:sldIdLst>
    <p:sldId id="325" r:id="rId3"/>
    <p:sldId id="283" r:id="rId4"/>
    <p:sldId id="260" r:id="rId6"/>
    <p:sldId id="305" r:id="rId7"/>
    <p:sldId id="308" r:id="rId8"/>
    <p:sldId id="315" r:id="rId9"/>
    <p:sldId id="316" r:id="rId10"/>
    <p:sldId id="317" r:id="rId11"/>
    <p:sldId id="327" r:id="rId12"/>
    <p:sldId id="326" r:id="rId13"/>
    <p:sldId id="307" r:id="rId14"/>
    <p:sldId id="309" r:id="rId15"/>
    <p:sldId id="310" r:id="rId16"/>
    <p:sldId id="324" r:id="rId17"/>
    <p:sldId id="344" r:id="rId18"/>
    <p:sldId id="311" r:id="rId19"/>
    <p:sldId id="312" r:id="rId20"/>
    <p:sldId id="313" r:id="rId21"/>
    <p:sldId id="3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051B34-A416-4D90-AF69-6F281852E472}">
          <p14:sldIdLst>
            <p14:sldId id="325"/>
            <p14:sldId id="283"/>
            <p14:sldId id="260"/>
            <p14:sldId id="305"/>
            <p14:sldId id="308"/>
            <p14:sldId id="315"/>
            <p14:sldId id="316"/>
            <p14:sldId id="317"/>
            <p14:sldId id="327"/>
            <p14:sldId id="326"/>
            <p14:sldId id="307"/>
            <p14:sldId id="309"/>
            <p14:sldId id="310"/>
            <p14:sldId id="324"/>
            <p14:sldId id="344"/>
            <p14:sldId id="311"/>
            <p14:sldId id="312"/>
            <p14:sldId id="313"/>
            <p14:sldId id="31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E6C"/>
    <a:srgbClr val="324C67"/>
    <a:srgbClr val="324D6A"/>
    <a:srgbClr val="334962"/>
    <a:srgbClr val="324B65"/>
    <a:srgbClr val="324B67"/>
    <a:srgbClr val="324D69"/>
    <a:srgbClr val="324A65"/>
    <a:srgbClr val="334861"/>
    <a:srgbClr val="3C7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85794" autoAdjust="0"/>
  </p:normalViewPr>
  <p:slideViewPr>
    <p:cSldViewPr snapToGrid="0">
      <p:cViewPr varScale="1">
        <p:scale>
          <a:sx n="73" d="100"/>
          <a:sy n="73" d="100"/>
        </p:scale>
        <p:origin x="852" y="72"/>
      </p:cViewPr>
      <p:guideLst>
        <p:guide orient="horz" pos="2160"/>
        <p:guide pos="38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112C7-C2A3-43EA-A6B0-1F6D9A553BB4}" type="doc">
      <dgm:prSet loTypeId="urn:microsoft.com/office/officeart/2005/8/layout/cycle4#1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9C68D9B8-4139-4CE8-82FD-F352F8626331}">
      <dgm:prSet phldrT="[Text]" phldr="0" custT="1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dirty="0"/>
            <a:t>Special Deals</a:t>
          </a: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b="1" dirty="0"/>
            <a:t>Massive Discounts</a:t>
          </a: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dirty="0"/>
            <a:t>Genuine Product</a:t>
          </a: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b="1" dirty="0"/>
            <a:t>1 Year Warranty</a:t>
          </a:r>
        </a:p>
      </dgm:t>
    </dgm:pt>
    <dgm:pt modelId="{8BBD75EB-911C-48BA-BF00-8C495A0925E9}" cxnId="{D323CA87-BCA5-4DC6-BB9E-54AFE501FC82}" type="parTrans">
      <dgm:prSet/>
      <dgm:spPr/>
      <dgm:t>
        <a:bodyPr/>
        <a:lstStyle/>
        <a:p>
          <a:endParaRPr lang="en-US"/>
        </a:p>
      </dgm:t>
    </dgm:pt>
    <dgm:pt modelId="{A5BD0953-98FA-4749-973D-91C6B0928E53}" cxnId="{D323CA87-BCA5-4DC6-BB9E-54AFE501FC82}" type="sibTrans">
      <dgm:prSet/>
      <dgm:spPr/>
      <dgm:t>
        <a:bodyPr/>
        <a:lstStyle/>
        <a:p>
          <a:endParaRPr lang="en-US"/>
        </a:p>
      </dgm:t>
    </dgm:pt>
    <dgm:pt modelId="{A03AF0FD-077A-4C30-9AE4-C9D9FAC0DB61}">
      <dgm:prSet phldrT="[Text]" custT="1"/>
      <dgm:spPr/>
      <dgm:t>
        <a:bodyPr/>
        <a:lstStyle/>
        <a:p>
          <a:r>
            <a:rPr lang="en-US" sz="7000" dirty="0"/>
            <a:t>S</a:t>
          </a:r>
        </a:p>
      </dgm:t>
    </dgm:pt>
    <dgm:pt modelId="{810478CD-F97B-4245-86B6-D3D7832A9B41}" cxnId="{A467BFA3-7BBF-498A-87C1-C63BFC631196}" type="parTrans">
      <dgm:prSet/>
      <dgm:spPr/>
      <dgm:t>
        <a:bodyPr/>
        <a:lstStyle/>
        <a:p>
          <a:endParaRPr lang="en-US"/>
        </a:p>
      </dgm:t>
    </dgm:pt>
    <dgm:pt modelId="{BB658198-24D8-4675-8A98-0D938D0E2AA7}" cxnId="{A467BFA3-7BBF-498A-87C1-C63BFC631196}" type="sibTrans">
      <dgm:prSet/>
      <dgm:spPr/>
      <dgm:t>
        <a:bodyPr/>
        <a:lstStyle/>
        <a:p>
          <a:endParaRPr lang="en-US"/>
        </a:p>
      </dgm:t>
    </dgm:pt>
    <dgm:pt modelId="{C11DEC70-8A70-4E32-8A64-7F7CC4C8B7F8}">
      <dgm:prSet phldrT="[Text]" custT="1"/>
      <dgm:spPr/>
      <dgm:t>
        <a:bodyPr/>
        <a:lstStyle/>
        <a:p>
          <a:pPr algn="just"/>
          <a:r>
            <a:rPr lang="en-US" sz="1550" dirty="0"/>
            <a:t>Market Pioneers</a:t>
          </a:r>
        </a:p>
        <a:p>
          <a:pPr algn="just"/>
          <a:r>
            <a:rPr lang="en-US" sz="1550" b="1" dirty="0"/>
            <a:t>Competition</a:t>
          </a:r>
        </a:p>
        <a:p>
          <a:pPr algn="just"/>
          <a:r>
            <a:rPr lang="en-US" sz="1550" dirty="0"/>
            <a:t>Established Market</a:t>
          </a:r>
        </a:p>
      </dgm:t>
    </dgm:pt>
    <dgm:pt modelId="{E6814790-FA48-4FE2-AB72-209EE3C634FD}" cxnId="{6CD964EE-66DB-4D70-A2E7-EFA9AF13A9BD}" type="parTrans">
      <dgm:prSet/>
      <dgm:spPr/>
      <dgm:t>
        <a:bodyPr/>
        <a:lstStyle/>
        <a:p>
          <a:endParaRPr lang="en-US"/>
        </a:p>
      </dgm:t>
    </dgm:pt>
    <dgm:pt modelId="{CBEBD803-077B-48DB-92EF-CF45CE8331A0}" cxnId="{6CD964EE-66DB-4D70-A2E7-EFA9AF13A9BD}" type="sibTrans">
      <dgm:prSet/>
      <dgm:spPr/>
      <dgm:t>
        <a:bodyPr/>
        <a:lstStyle/>
        <a:p>
          <a:endParaRPr lang="en-US"/>
        </a:p>
      </dgm:t>
    </dgm:pt>
    <dgm:pt modelId="{B6A9D103-5266-4075-ACBA-0632D20C4598}">
      <dgm:prSet phldrT="[Text]" custT="1"/>
      <dgm:spPr/>
      <dgm:t>
        <a:bodyPr/>
        <a:lstStyle/>
        <a:p>
          <a:r>
            <a:rPr lang="en-US" sz="7000" dirty="0"/>
            <a:t>W</a:t>
          </a:r>
        </a:p>
      </dgm:t>
    </dgm:pt>
    <dgm:pt modelId="{A2546D2C-21DC-4E95-A010-E6FE454BB489}" cxnId="{FF70EF38-A43C-49CF-9CD5-07FB13F005A3}" type="parTrans">
      <dgm:prSet/>
      <dgm:spPr/>
      <dgm:t>
        <a:bodyPr/>
        <a:lstStyle/>
        <a:p>
          <a:endParaRPr lang="en-US"/>
        </a:p>
      </dgm:t>
    </dgm:pt>
    <dgm:pt modelId="{96D65D1F-5C33-447C-B56C-0C4F97042972}" cxnId="{FF70EF38-A43C-49CF-9CD5-07FB13F005A3}" type="sibTrans">
      <dgm:prSet/>
      <dgm:spPr/>
      <dgm:t>
        <a:bodyPr/>
        <a:lstStyle/>
        <a:p>
          <a:endParaRPr lang="en-US"/>
        </a:p>
      </dgm:t>
    </dgm:pt>
    <dgm:pt modelId="{4D404A88-F8DC-408B-A957-7F3FBAE24063}">
      <dgm:prSet phldrT="[Text]" custT="1"/>
      <dgm:spPr/>
      <dgm:t>
        <a:bodyPr/>
        <a:lstStyle/>
        <a:p>
          <a:pPr algn="l"/>
          <a:r>
            <a:rPr lang="en-US" sz="1550" dirty="0"/>
            <a:t>Developing Market</a:t>
          </a:r>
        </a:p>
        <a:p>
          <a:pPr algn="l"/>
          <a:r>
            <a:rPr lang="en-US" sz="1550" b="1" dirty="0"/>
            <a:t>Strategic Alliances</a:t>
          </a:r>
        </a:p>
        <a:p>
          <a:pPr algn="l"/>
          <a:r>
            <a:rPr lang="en-US" sz="1550" dirty="0"/>
            <a:t>New Market Segments</a:t>
          </a:r>
        </a:p>
      </dgm:t>
    </dgm:pt>
    <dgm:pt modelId="{E79DB961-5D41-4D47-83DC-26FCB9AEC51A}" cxnId="{4CB2496A-6D43-4016-8587-1D2A3BC67D10}" type="parTrans">
      <dgm:prSet/>
      <dgm:spPr/>
      <dgm:t>
        <a:bodyPr/>
        <a:lstStyle/>
        <a:p>
          <a:endParaRPr lang="en-US"/>
        </a:p>
      </dgm:t>
    </dgm:pt>
    <dgm:pt modelId="{C1AD0B53-54F9-4001-972B-B7734E51D0D2}" cxnId="{4CB2496A-6D43-4016-8587-1D2A3BC67D10}" type="sibTrans">
      <dgm:prSet/>
      <dgm:spPr/>
      <dgm:t>
        <a:bodyPr/>
        <a:lstStyle/>
        <a:p>
          <a:endParaRPr lang="en-US"/>
        </a:p>
      </dgm:t>
    </dgm:pt>
    <dgm:pt modelId="{B687DDA4-D5CD-4A2E-80C2-FE53E4F14074}">
      <dgm:prSet phldrT="[Text]" custT="1"/>
      <dgm:spPr/>
      <dgm:t>
        <a:bodyPr/>
        <a:lstStyle/>
        <a:p>
          <a:r>
            <a:rPr lang="en-US" sz="7000" dirty="0"/>
            <a:t>O</a:t>
          </a:r>
        </a:p>
      </dgm:t>
    </dgm:pt>
    <dgm:pt modelId="{5242720B-0BE7-4346-80E9-391373CE1867}" cxnId="{84ACADB2-6469-482B-9F2A-5CFEA0432C16}" type="parTrans">
      <dgm:prSet/>
      <dgm:spPr/>
      <dgm:t>
        <a:bodyPr/>
        <a:lstStyle/>
        <a:p>
          <a:endParaRPr lang="en-US"/>
        </a:p>
      </dgm:t>
    </dgm:pt>
    <dgm:pt modelId="{72165BEA-F70F-4D26-9D1E-CBB147CEA3D9}" cxnId="{84ACADB2-6469-482B-9F2A-5CFEA0432C16}" type="sibTrans">
      <dgm:prSet/>
      <dgm:spPr/>
      <dgm:t>
        <a:bodyPr/>
        <a:lstStyle/>
        <a:p>
          <a:endParaRPr lang="en-US"/>
        </a:p>
      </dgm:t>
    </dgm:pt>
    <dgm:pt modelId="{11589DBB-BCF4-46B4-ADE4-FFDE6F169A50}">
      <dgm:prSet phldrT="[Text]" custT="1"/>
      <dgm:spPr/>
      <dgm:t>
        <a:bodyPr/>
        <a:lstStyle/>
        <a:p>
          <a:pPr algn="l"/>
          <a:r>
            <a:rPr lang="en-US" sz="1350" b="1" dirty="0"/>
            <a:t>New Competitor</a:t>
          </a:r>
        </a:p>
        <a:p>
          <a:pPr algn="l"/>
          <a:r>
            <a:rPr lang="en-US" sz="1350" dirty="0"/>
            <a:t>Price Wars with Others</a:t>
          </a:r>
        </a:p>
        <a:p>
          <a:pPr algn="l"/>
          <a:r>
            <a:rPr lang="en-US" sz="1350" b="1" dirty="0"/>
            <a:t>No Links in Market</a:t>
          </a:r>
        </a:p>
        <a:p>
          <a:pPr algn="l"/>
          <a:r>
            <a:rPr lang="en-US" sz="1350" dirty="0"/>
            <a:t>Taxes</a:t>
          </a:r>
        </a:p>
      </dgm:t>
    </dgm:pt>
    <dgm:pt modelId="{41954C42-21CF-4002-81DC-D959B0611B38}" cxnId="{7CE576E4-0E44-447C-88BA-8EE43489CAD2}" type="parTrans">
      <dgm:prSet/>
      <dgm:spPr/>
      <dgm:t>
        <a:bodyPr/>
        <a:lstStyle/>
        <a:p>
          <a:endParaRPr lang="en-US"/>
        </a:p>
      </dgm:t>
    </dgm:pt>
    <dgm:pt modelId="{13CD025E-EEDA-4CBB-8058-B8985EA0EA24}" cxnId="{7CE576E4-0E44-447C-88BA-8EE43489CAD2}" type="sibTrans">
      <dgm:prSet/>
      <dgm:spPr/>
      <dgm:t>
        <a:bodyPr/>
        <a:lstStyle/>
        <a:p>
          <a:endParaRPr lang="en-US"/>
        </a:p>
      </dgm:t>
    </dgm:pt>
    <dgm:pt modelId="{6259DC88-0CF4-4AD6-873A-FA575BFA3C31}">
      <dgm:prSet phldrT="[Text]" custT="1"/>
      <dgm:spPr/>
      <dgm:t>
        <a:bodyPr/>
        <a:lstStyle/>
        <a:p>
          <a:r>
            <a:rPr lang="en-US" sz="7000" dirty="0"/>
            <a:t>T</a:t>
          </a:r>
        </a:p>
      </dgm:t>
    </dgm:pt>
    <dgm:pt modelId="{9232301D-55B4-4C5A-A8B3-385080D11BE6}" cxnId="{38C26338-7B47-4F83-BAFC-4A7E3D37EE93}" type="parTrans">
      <dgm:prSet/>
      <dgm:spPr/>
      <dgm:t>
        <a:bodyPr/>
        <a:lstStyle/>
        <a:p>
          <a:endParaRPr lang="en-US"/>
        </a:p>
      </dgm:t>
    </dgm:pt>
    <dgm:pt modelId="{C86245EF-FED0-4558-B191-0BB2DBB45550}" cxnId="{38C26338-7B47-4F83-BAFC-4A7E3D37EE93}" type="sibTrans">
      <dgm:prSet/>
      <dgm:spPr/>
      <dgm:t>
        <a:bodyPr/>
        <a:lstStyle/>
        <a:p>
          <a:endParaRPr lang="en-US"/>
        </a:p>
      </dgm:t>
    </dgm:pt>
    <dgm:pt modelId="{BA156C3F-7973-402C-A28E-0CAA80D34EC1}" type="pres">
      <dgm:prSet presAssocID="{D38112C7-C2A3-43EA-A6B0-1F6D9A553BB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DE5454-7236-4364-B4B8-CAF217839516}" type="pres">
      <dgm:prSet presAssocID="{D38112C7-C2A3-43EA-A6B0-1F6D9A553BB4}" presName="children" presStyleCnt="0"/>
      <dgm:spPr/>
    </dgm:pt>
    <dgm:pt modelId="{E7B890D9-CBB7-4870-ADB9-ED83D69A2B9B}" type="pres">
      <dgm:prSet presAssocID="{D38112C7-C2A3-43EA-A6B0-1F6D9A553BB4}" presName="child1group" presStyleCnt="0"/>
      <dgm:spPr/>
    </dgm:pt>
    <dgm:pt modelId="{41AA21B4-21D6-45F5-96F9-6D75CC1A0A7C}" type="pres">
      <dgm:prSet presAssocID="{D38112C7-C2A3-43EA-A6B0-1F6D9A553BB4}" presName="child1" presStyleLbl="bgAcc1" presStyleIdx="0" presStyleCnt="4"/>
      <dgm:spPr/>
      <dgm:t>
        <a:bodyPr/>
        <a:lstStyle/>
        <a:p>
          <a:endParaRPr lang="en-US"/>
        </a:p>
      </dgm:t>
    </dgm:pt>
    <dgm:pt modelId="{8E33B293-FE1E-4DA6-B8F3-C1422623E077}" type="pres">
      <dgm:prSet presAssocID="{D38112C7-C2A3-43EA-A6B0-1F6D9A553BB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453683-9DC9-44FF-AF29-8A243BA4DB27}" type="pres">
      <dgm:prSet presAssocID="{D38112C7-C2A3-43EA-A6B0-1F6D9A553BB4}" presName="child2group" presStyleCnt="0"/>
      <dgm:spPr/>
    </dgm:pt>
    <dgm:pt modelId="{92725E11-DBC4-4F54-9D96-95BA15C6E5A6}" type="pres">
      <dgm:prSet presAssocID="{D38112C7-C2A3-43EA-A6B0-1F6D9A553BB4}" presName="child2" presStyleLbl="bgAcc1" presStyleIdx="1" presStyleCnt="4"/>
      <dgm:spPr/>
      <dgm:t>
        <a:bodyPr/>
        <a:lstStyle/>
        <a:p>
          <a:endParaRPr lang="en-US"/>
        </a:p>
      </dgm:t>
    </dgm:pt>
    <dgm:pt modelId="{341C1044-0963-4178-9CA2-F836F7CAEB33}" type="pres">
      <dgm:prSet presAssocID="{D38112C7-C2A3-43EA-A6B0-1F6D9A553BB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E6B12-1295-492A-AEF9-45435CE4BA77}" type="pres">
      <dgm:prSet presAssocID="{D38112C7-C2A3-43EA-A6B0-1F6D9A553BB4}" presName="child3group" presStyleCnt="0"/>
      <dgm:spPr/>
    </dgm:pt>
    <dgm:pt modelId="{2076D129-61DD-4A33-A9B8-43E28951AB07}" type="pres">
      <dgm:prSet presAssocID="{D38112C7-C2A3-43EA-A6B0-1F6D9A553BB4}" presName="child3" presStyleLbl="bgAcc1" presStyleIdx="2" presStyleCnt="4"/>
      <dgm:spPr/>
      <dgm:t>
        <a:bodyPr/>
        <a:lstStyle/>
        <a:p>
          <a:endParaRPr lang="en-US"/>
        </a:p>
      </dgm:t>
    </dgm:pt>
    <dgm:pt modelId="{BD034120-A13E-45AB-B81B-A981DC930E86}" type="pres">
      <dgm:prSet presAssocID="{D38112C7-C2A3-43EA-A6B0-1F6D9A553BB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5E7085-D0CC-47FC-AA83-2654177CDD71}" type="pres">
      <dgm:prSet presAssocID="{D38112C7-C2A3-43EA-A6B0-1F6D9A553BB4}" presName="child4group" presStyleCnt="0"/>
      <dgm:spPr/>
    </dgm:pt>
    <dgm:pt modelId="{29716712-4AAD-402B-A1A5-743F91F42C90}" type="pres">
      <dgm:prSet presAssocID="{D38112C7-C2A3-43EA-A6B0-1F6D9A553BB4}" presName="child4" presStyleLbl="bgAcc1" presStyleIdx="3" presStyleCnt="4"/>
      <dgm:spPr/>
      <dgm:t>
        <a:bodyPr/>
        <a:lstStyle/>
        <a:p>
          <a:endParaRPr lang="en-US"/>
        </a:p>
      </dgm:t>
    </dgm:pt>
    <dgm:pt modelId="{6ED0E16B-97B2-4D1E-A991-A631C30EF1EC}" type="pres">
      <dgm:prSet presAssocID="{D38112C7-C2A3-43EA-A6B0-1F6D9A553BB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F465E-A2F9-4B95-BFF1-9395EB7ED57C}" type="pres">
      <dgm:prSet presAssocID="{D38112C7-C2A3-43EA-A6B0-1F6D9A553BB4}" presName="childPlaceholder" presStyleCnt="0"/>
      <dgm:spPr/>
    </dgm:pt>
    <dgm:pt modelId="{98EAB4CB-BCDC-4101-88AA-150BD88F3C62}" type="pres">
      <dgm:prSet presAssocID="{D38112C7-C2A3-43EA-A6B0-1F6D9A553BB4}" presName="circle" presStyleCnt="0"/>
      <dgm:spPr/>
    </dgm:pt>
    <dgm:pt modelId="{ABAC1A5E-9025-4873-AEBF-E5CE59EE3502}" type="pres">
      <dgm:prSet presAssocID="{D38112C7-C2A3-43EA-A6B0-1F6D9A553BB4}" presName="quadrant1" presStyleLbl="node1" presStyleIdx="0" presStyleCnt="4" custScaleX="108391" custLinFactNeighborX="-386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3F285-49B2-44B9-864F-A10993D6F3AA}" type="pres">
      <dgm:prSet presAssocID="{D38112C7-C2A3-43EA-A6B0-1F6D9A553BB4}" presName="quadrant2" presStyleLbl="node1" presStyleIdx="1" presStyleCnt="4" custScaleX="107864" custLinFactNeighborX="386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E7EB1-4106-481C-9C88-EE7B4D480E51}" type="pres">
      <dgm:prSet presAssocID="{D38112C7-C2A3-43EA-A6B0-1F6D9A553BB4}" presName="quadrant3" presStyleLbl="node1" presStyleIdx="2" presStyleCnt="4" custScaleX="107864" custLinFactNeighborX="386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EAEBD0-4DDF-42AB-97D1-0D7207506FB6}" type="pres">
      <dgm:prSet presAssocID="{D38112C7-C2A3-43EA-A6B0-1F6D9A553BB4}" presName="quadrant4" presStyleLbl="node1" presStyleIdx="3" presStyleCnt="4" custScaleX="108391" custLinFactNeighborX="-386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E7AAB7-F9F2-4475-B489-F3B46583987E}" type="pres">
      <dgm:prSet presAssocID="{D38112C7-C2A3-43EA-A6B0-1F6D9A553BB4}" presName="quadrantPlaceholder" presStyleCnt="0"/>
      <dgm:spPr/>
    </dgm:pt>
    <dgm:pt modelId="{435D68C3-D8A2-42CC-B211-32A231A988DD}" type="pres">
      <dgm:prSet presAssocID="{D38112C7-C2A3-43EA-A6B0-1F6D9A553BB4}" presName="center1" presStyleLbl="fgShp" presStyleIdx="0" presStyleCnt="2" custLinFactNeighborY="10526"/>
      <dgm:spPr/>
    </dgm:pt>
    <dgm:pt modelId="{E52CF307-9126-41E7-874C-28F7EF8A9EA7}" type="pres">
      <dgm:prSet presAssocID="{D38112C7-C2A3-43EA-A6B0-1F6D9A553BB4}" presName="center2" presStyleLbl="fgShp" presStyleIdx="1" presStyleCnt="2" custLinFactNeighborY="-8183"/>
      <dgm:spPr/>
    </dgm:pt>
  </dgm:ptLst>
  <dgm:cxnLst>
    <dgm:cxn modelId="{34557D5B-5773-4701-81B7-B9768A2B18B9}" type="presOf" srcId="{6259DC88-0CF4-4AD6-873A-FA575BFA3C31}" destId="{29716712-4AAD-402B-A1A5-743F91F42C90}" srcOrd="0" destOrd="0" presId="urn:microsoft.com/office/officeart/2005/8/layout/cycle4#1"/>
    <dgm:cxn modelId="{D323CA87-BCA5-4DC6-BB9E-54AFE501FC82}" srcId="{D38112C7-C2A3-43EA-A6B0-1F6D9A553BB4}" destId="{9C68D9B8-4139-4CE8-82FD-F352F8626331}" srcOrd="0" destOrd="0" parTransId="{8BBD75EB-911C-48BA-BF00-8C495A0925E9}" sibTransId="{A5BD0953-98FA-4749-973D-91C6B0928E53}"/>
    <dgm:cxn modelId="{96B38F23-A971-4646-86B4-42D9E2FC220D}" type="presOf" srcId="{A03AF0FD-077A-4C30-9AE4-C9D9FAC0DB61}" destId="{8E33B293-FE1E-4DA6-B8F3-C1422623E077}" srcOrd="1" destOrd="0" presId="urn:microsoft.com/office/officeart/2005/8/layout/cycle4#1"/>
    <dgm:cxn modelId="{749DF37A-265C-49BC-A109-8CC6017899F6}" type="presOf" srcId="{11589DBB-BCF4-46B4-ADE4-FFDE6F169A50}" destId="{0CEAEBD0-4DDF-42AB-97D1-0D7207506FB6}" srcOrd="0" destOrd="0" presId="urn:microsoft.com/office/officeart/2005/8/layout/cycle4#1"/>
    <dgm:cxn modelId="{8C5B8BCE-0E8F-4695-AF17-FA8DD67480A2}" type="presOf" srcId="{9C68D9B8-4139-4CE8-82FD-F352F8626331}" destId="{ABAC1A5E-9025-4873-AEBF-E5CE59EE3502}" srcOrd="0" destOrd="0" presId="urn:microsoft.com/office/officeart/2005/8/layout/cycle4#1"/>
    <dgm:cxn modelId="{A467BFA3-7BBF-498A-87C1-C63BFC631196}" srcId="{9C68D9B8-4139-4CE8-82FD-F352F8626331}" destId="{A03AF0FD-077A-4C30-9AE4-C9D9FAC0DB61}" srcOrd="0" destOrd="0" parTransId="{810478CD-F97B-4245-86B6-D3D7832A9B41}" sibTransId="{BB658198-24D8-4675-8A98-0D938D0E2AA7}"/>
    <dgm:cxn modelId="{C7322BB7-B853-45DA-8C54-90C4F2551C9A}" type="presOf" srcId="{D38112C7-C2A3-43EA-A6B0-1F6D9A553BB4}" destId="{BA156C3F-7973-402C-A28E-0CAA80D34EC1}" srcOrd="0" destOrd="0" presId="urn:microsoft.com/office/officeart/2005/8/layout/cycle4#1"/>
    <dgm:cxn modelId="{4CB2496A-6D43-4016-8587-1D2A3BC67D10}" srcId="{D38112C7-C2A3-43EA-A6B0-1F6D9A553BB4}" destId="{4D404A88-F8DC-408B-A957-7F3FBAE24063}" srcOrd="2" destOrd="0" parTransId="{E79DB961-5D41-4D47-83DC-26FCB9AEC51A}" sibTransId="{C1AD0B53-54F9-4001-972B-B7734E51D0D2}"/>
    <dgm:cxn modelId="{6CD964EE-66DB-4D70-A2E7-EFA9AF13A9BD}" srcId="{D38112C7-C2A3-43EA-A6B0-1F6D9A553BB4}" destId="{C11DEC70-8A70-4E32-8A64-7F7CC4C8B7F8}" srcOrd="1" destOrd="0" parTransId="{E6814790-FA48-4FE2-AB72-209EE3C634FD}" sibTransId="{CBEBD803-077B-48DB-92EF-CF45CE8331A0}"/>
    <dgm:cxn modelId="{84ACADB2-6469-482B-9F2A-5CFEA0432C16}" srcId="{4D404A88-F8DC-408B-A957-7F3FBAE24063}" destId="{B687DDA4-D5CD-4A2E-80C2-FE53E4F14074}" srcOrd="0" destOrd="0" parTransId="{5242720B-0BE7-4346-80E9-391373CE1867}" sibTransId="{72165BEA-F70F-4D26-9D1E-CBB147CEA3D9}"/>
    <dgm:cxn modelId="{928C55C3-28F4-433C-9F86-D70F34E35255}" type="presOf" srcId="{B687DDA4-D5CD-4A2E-80C2-FE53E4F14074}" destId="{2076D129-61DD-4A33-A9B8-43E28951AB07}" srcOrd="0" destOrd="0" presId="urn:microsoft.com/office/officeart/2005/8/layout/cycle4#1"/>
    <dgm:cxn modelId="{9C888842-2132-4331-BD3D-6174B599D2F6}" type="presOf" srcId="{B687DDA4-D5CD-4A2E-80C2-FE53E4F14074}" destId="{BD034120-A13E-45AB-B81B-A981DC930E86}" srcOrd="1" destOrd="0" presId="urn:microsoft.com/office/officeart/2005/8/layout/cycle4#1"/>
    <dgm:cxn modelId="{FF70EF38-A43C-49CF-9CD5-07FB13F005A3}" srcId="{C11DEC70-8A70-4E32-8A64-7F7CC4C8B7F8}" destId="{B6A9D103-5266-4075-ACBA-0632D20C4598}" srcOrd="0" destOrd="0" parTransId="{A2546D2C-21DC-4E95-A010-E6FE454BB489}" sibTransId="{96D65D1F-5C33-447C-B56C-0C4F97042972}"/>
    <dgm:cxn modelId="{29B1BF8D-3B2F-44A4-9000-276300273FC8}" type="presOf" srcId="{A03AF0FD-077A-4C30-9AE4-C9D9FAC0DB61}" destId="{41AA21B4-21D6-45F5-96F9-6D75CC1A0A7C}" srcOrd="0" destOrd="0" presId="urn:microsoft.com/office/officeart/2005/8/layout/cycle4#1"/>
    <dgm:cxn modelId="{7CE576E4-0E44-447C-88BA-8EE43489CAD2}" srcId="{D38112C7-C2A3-43EA-A6B0-1F6D9A553BB4}" destId="{11589DBB-BCF4-46B4-ADE4-FFDE6F169A50}" srcOrd="3" destOrd="0" parTransId="{41954C42-21CF-4002-81DC-D959B0611B38}" sibTransId="{13CD025E-EEDA-4CBB-8058-B8985EA0EA24}"/>
    <dgm:cxn modelId="{87FD16A9-B2CF-40DE-AD0F-E3E3D1B87426}" type="presOf" srcId="{4D404A88-F8DC-408B-A957-7F3FBAE24063}" destId="{242E7EB1-4106-481C-9C88-EE7B4D480E51}" srcOrd="0" destOrd="0" presId="urn:microsoft.com/office/officeart/2005/8/layout/cycle4#1"/>
    <dgm:cxn modelId="{38C26338-7B47-4F83-BAFC-4A7E3D37EE93}" srcId="{11589DBB-BCF4-46B4-ADE4-FFDE6F169A50}" destId="{6259DC88-0CF4-4AD6-873A-FA575BFA3C31}" srcOrd="0" destOrd="0" parTransId="{9232301D-55B4-4C5A-A8B3-385080D11BE6}" sibTransId="{C86245EF-FED0-4558-B191-0BB2DBB45550}"/>
    <dgm:cxn modelId="{2AE513E4-D423-4DA9-A6AF-0B57B8095B9A}" type="presOf" srcId="{B6A9D103-5266-4075-ACBA-0632D20C4598}" destId="{92725E11-DBC4-4F54-9D96-95BA15C6E5A6}" srcOrd="0" destOrd="0" presId="urn:microsoft.com/office/officeart/2005/8/layout/cycle4#1"/>
    <dgm:cxn modelId="{BB6047D0-681D-4968-9429-A6164345FCC2}" type="presOf" srcId="{6259DC88-0CF4-4AD6-873A-FA575BFA3C31}" destId="{6ED0E16B-97B2-4D1E-A991-A631C30EF1EC}" srcOrd="1" destOrd="0" presId="urn:microsoft.com/office/officeart/2005/8/layout/cycle4#1"/>
    <dgm:cxn modelId="{9CBB4077-F636-4954-A241-1B3BFDFDDD00}" type="presOf" srcId="{C11DEC70-8A70-4E32-8A64-7F7CC4C8B7F8}" destId="{86C3F285-49B2-44B9-864F-A10993D6F3AA}" srcOrd="0" destOrd="0" presId="urn:microsoft.com/office/officeart/2005/8/layout/cycle4#1"/>
    <dgm:cxn modelId="{11A81E77-6950-4122-B650-C4D88A44E45E}" type="presOf" srcId="{B6A9D103-5266-4075-ACBA-0632D20C4598}" destId="{341C1044-0963-4178-9CA2-F836F7CAEB33}" srcOrd="1" destOrd="0" presId="urn:microsoft.com/office/officeart/2005/8/layout/cycle4#1"/>
    <dgm:cxn modelId="{26E101BF-74D3-48CB-967D-BD3A139F5361}" type="presParOf" srcId="{BA156C3F-7973-402C-A28E-0CAA80D34EC1}" destId="{E8DE5454-7236-4364-B4B8-CAF217839516}" srcOrd="0" destOrd="0" presId="urn:microsoft.com/office/officeart/2005/8/layout/cycle4#1"/>
    <dgm:cxn modelId="{0F1AB1A4-A2D2-4C24-8132-A006DEC3F9FA}" type="presParOf" srcId="{E8DE5454-7236-4364-B4B8-CAF217839516}" destId="{E7B890D9-CBB7-4870-ADB9-ED83D69A2B9B}" srcOrd="0" destOrd="0" presId="urn:microsoft.com/office/officeart/2005/8/layout/cycle4#1"/>
    <dgm:cxn modelId="{FC9E8D0A-BA9B-402B-A623-00E7095061B2}" type="presParOf" srcId="{E7B890D9-CBB7-4870-ADB9-ED83D69A2B9B}" destId="{41AA21B4-21D6-45F5-96F9-6D75CC1A0A7C}" srcOrd="0" destOrd="0" presId="urn:microsoft.com/office/officeart/2005/8/layout/cycle4#1"/>
    <dgm:cxn modelId="{82C38AE6-B24E-42CA-9378-C9E40A0FD52D}" type="presParOf" srcId="{E7B890D9-CBB7-4870-ADB9-ED83D69A2B9B}" destId="{8E33B293-FE1E-4DA6-B8F3-C1422623E077}" srcOrd="1" destOrd="0" presId="urn:microsoft.com/office/officeart/2005/8/layout/cycle4#1"/>
    <dgm:cxn modelId="{B82F7C1B-24FA-48D5-A1EC-FA7746006771}" type="presParOf" srcId="{E8DE5454-7236-4364-B4B8-CAF217839516}" destId="{CE453683-9DC9-44FF-AF29-8A243BA4DB27}" srcOrd="1" destOrd="0" presId="urn:microsoft.com/office/officeart/2005/8/layout/cycle4#1"/>
    <dgm:cxn modelId="{2B26A51D-41CE-499A-ADA5-B77E1F109423}" type="presParOf" srcId="{CE453683-9DC9-44FF-AF29-8A243BA4DB27}" destId="{92725E11-DBC4-4F54-9D96-95BA15C6E5A6}" srcOrd="0" destOrd="0" presId="urn:microsoft.com/office/officeart/2005/8/layout/cycle4#1"/>
    <dgm:cxn modelId="{C6DE6059-6C51-4205-864B-66302CB11FAC}" type="presParOf" srcId="{CE453683-9DC9-44FF-AF29-8A243BA4DB27}" destId="{341C1044-0963-4178-9CA2-F836F7CAEB33}" srcOrd="1" destOrd="0" presId="urn:microsoft.com/office/officeart/2005/8/layout/cycle4#1"/>
    <dgm:cxn modelId="{B855BBFC-83D0-4F56-967E-E42479877F4E}" type="presParOf" srcId="{E8DE5454-7236-4364-B4B8-CAF217839516}" destId="{2A9E6B12-1295-492A-AEF9-45435CE4BA77}" srcOrd="2" destOrd="0" presId="urn:microsoft.com/office/officeart/2005/8/layout/cycle4#1"/>
    <dgm:cxn modelId="{DA929263-EE0E-4083-9F0B-C50E3504AECA}" type="presParOf" srcId="{2A9E6B12-1295-492A-AEF9-45435CE4BA77}" destId="{2076D129-61DD-4A33-A9B8-43E28951AB07}" srcOrd="0" destOrd="0" presId="urn:microsoft.com/office/officeart/2005/8/layout/cycle4#1"/>
    <dgm:cxn modelId="{4B3DB20A-1C94-465A-A89F-C2409C06B583}" type="presParOf" srcId="{2A9E6B12-1295-492A-AEF9-45435CE4BA77}" destId="{BD034120-A13E-45AB-B81B-A981DC930E86}" srcOrd="1" destOrd="0" presId="urn:microsoft.com/office/officeart/2005/8/layout/cycle4#1"/>
    <dgm:cxn modelId="{49E16D05-CE72-4C68-AAA9-A4799471D7C3}" type="presParOf" srcId="{E8DE5454-7236-4364-B4B8-CAF217839516}" destId="{D95E7085-D0CC-47FC-AA83-2654177CDD71}" srcOrd="3" destOrd="0" presId="urn:microsoft.com/office/officeart/2005/8/layout/cycle4#1"/>
    <dgm:cxn modelId="{73A7871C-1DEB-421B-875F-75C170C9E2CC}" type="presParOf" srcId="{D95E7085-D0CC-47FC-AA83-2654177CDD71}" destId="{29716712-4AAD-402B-A1A5-743F91F42C90}" srcOrd="0" destOrd="0" presId="urn:microsoft.com/office/officeart/2005/8/layout/cycle4#1"/>
    <dgm:cxn modelId="{BA4C2579-0610-4F32-9D55-7BC7774135A8}" type="presParOf" srcId="{D95E7085-D0CC-47FC-AA83-2654177CDD71}" destId="{6ED0E16B-97B2-4D1E-A991-A631C30EF1EC}" srcOrd="1" destOrd="0" presId="urn:microsoft.com/office/officeart/2005/8/layout/cycle4#1"/>
    <dgm:cxn modelId="{F3369572-3900-430B-8297-BD72E8195CF1}" type="presParOf" srcId="{E8DE5454-7236-4364-B4B8-CAF217839516}" destId="{8E9F465E-A2F9-4B95-BFF1-9395EB7ED57C}" srcOrd="4" destOrd="0" presId="urn:microsoft.com/office/officeart/2005/8/layout/cycle4#1"/>
    <dgm:cxn modelId="{70487FC7-3334-4076-BAFB-B114A3BC1E29}" type="presParOf" srcId="{BA156C3F-7973-402C-A28E-0CAA80D34EC1}" destId="{98EAB4CB-BCDC-4101-88AA-150BD88F3C62}" srcOrd="1" destOrd="0" presId="urn:microsoft.com/office/officeart/2005/8/layout/cycle4#1"/>
    <dgm:cxn modelId="{682CEE20-0178-425C-946F-FACFE48A8473}" type="presParOf" srcId="{98EAB4CB-BCDC-4101-88AA-150BD88F3C62}" destId="{ABAC1A5E-9025-4873-AEBF-E5CE59EE3502}" srcOrd="0" destOrd="0" presId="urn:microsoft.com/office/officeart/2005/8/layout/cycle4#1"/>
    <dgm:cxn modelId="{AD31EC99-D55A-4321-BD31-7BE26C6A443B}" type="presParOf" srcId="{98EAB4CB-BCDC-4101-88AA-150BD88F3C62}" destId="{86C3F285-49B2-44B9-864F-A10993D6F3AA}" srcOrd="1" destOrd="0" presId="urn:microsoft.com/office/officeart/2005/8/layout/cycle4#1"/>
    <dgm:cxn modelId="{504D51E4-7591-4833-B397-5CF879EA83A7}" type="presParOf" srcId="{98EAB4CB-BCDC-4101-88AA-150BD88F3C62}" destId="{242E7EB1-4106-481C-9C88-EE7B4D480E51}" srcOrd="2" destOrd="0" presId="urn:microsoft.com/office/officeart/2005/8/layout/cycle4#1"/>
    <dgm:cxn modelId="{CDC9C9D1-E568-472A-8B88-F2A8CCF7E855}" type="presParOf" srcId="{98EAB4CB-BCDC-4101-88AA-150BD88F3C62}" destId="{0CEAEBD0-4DDF-42AB-97D1-0D7207506FB6}" srcOrd="3" destOrd="0" presId="urn:microsoft.com/office/officeart/2005/8/layout/cycle4#1"/>
    <dgm:cxn modelId="{2E498EEC-B991-4137-AFC0-923D91D930CB}" type="presParOf" srcId="{98EAB4CB-BCDC-4101-88AA-150BD88F3C62}" destId="{BEE7AAB7-F9F2-4475-B489-F3B46583987E}" srcOrd="4" destOrd="0" presId="urn:microsoft.com/office/officeart/2005/8/layout/cycle4#1"/>
    <dgm:cxn modelId="{2EDDF195-AC9C-457F-8F42-F66458D61CAE}" type="presParOf" srcId="{BA156C3F-7973-402C-A28E-0CAA80D34EC1}" destId="{435D68C3-D8A2-42CC-B211-32A231A988DD}" srcOrd="2" destOrd="0" presId="urn:microsoft.com/office/officeart/2005/8/layout/cycle4#1"/>
    <dgm:cxn modelId="{145FC0CB-7F67-4696-AD51-7F847A554F91}" type="presParOf" srcId="{BA156C3F-7973-402C-A28E-0CAA80D34EC1}" destId="{E52CF307-9126-41E7-874C-28F7EF8A9EA7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044267" cy="5418667"/>
        <a:chOff x="0" y="0"/>
        <a:chExt cx="7044267" cy="5418667"/>
      </a:xfrm>
    </dsp:grpSpPr>
    <dsp:sp modelId="{41AA21B4-21D6-45F5-96F9-6D75CC1A0A7C}">
      <dsp:nvSpPr>
        <dsp:cNvPr id="3" name="Rounded Rectangle 2"/>
        <dsp:cNvSpPr/>
      </dsp:nvSpPr>
      <dsp:spPr bwMode="white">
        <a:xfrm>
          <a:off x="541866" y="-2709"/>
          <a:ext cx="2676821" cy="173570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66700" tIns="266700" rIns="266700" bIns="26670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marL="285750" lvl="1" indent="-28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0" dirty="0">
              <a:solidFill>
                <a:schemeClr val="dk1"/>
              </a:solidFill>
            </a:rPr>
            <a:t>S</a:t>
          </a:r>
          <a:endParaRPr>
            <a:solidFill>
              <a:schemeClr val="dk1"/>
            </a:solidFill>
          </a:endParaRPr>
        </a:p>
      </dsp:txBody>
      <dsp:txXfrm>
        <a:off x="541866" y="-2709"/>
        <a:ext cx="2676821" cy="1735707"/>
      </dsp:txXfrm>
    </dsp:sp>
    <dsp:sp modelId="{92725E11-DBC4-4F54-9D96-95BA15C6E5A6}">
      <dsp:nvSpPr>
        <dsp:cNvPr id="4" name="Rounded Rectangle 3"/>
        <dsp:cNvSpPr/>
      </dsp:nvSpPr>
      <dsp:spPr bwMode="white">
        <a:xfrm>
          <a:off x="4909312" y="-2709"/>
          <a:ext cx="2676821" cy="173570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66700" tIns="266700" rIns="266700" bIns="26670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marL="285750" lvl="1" indent="-28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0" dirty="0">
              <a:solidFill>
                <a:schemeClr val="dk1"/>
              </a:solidFill>
            </a:rPr>
            <a:t>W</a:t>
          </a:r>
          <a:endParaRPr>
            <a:solidFill>
              <a:schemeClr val="dk1"/>
            </a:solidFill>
          </a:endParaRPr>
        </a:p>
      </dsp:txBody>
      <dsp:txXfrm>
        <a:off x="4909312" y="-2709"/>
        <a:ext cx="2676821" cy="1735707"/>
      </dsp:txXfrm>
    </dsp:sp>
    <dsp:sp modelId="{2076D129-61DD-4A33-A9B8-43E28951AB07}">
      <dsp:nvSpPr>
        <dsp:cNvPr id="5" name="Rounded Rectangle 4"/>
        <dsp:cNvSpPr/>
      </dsp:nvSpPr>
      <dsp:spPr bwMode="white">
        <a:xfrm>
          <a:off x="4909312" y="3685669"/>
          <a:ext cx="2676821" cy="173570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66700" tIns="266700" rIns="266700" bIns="26670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marL="285750" lvl="1" indent="-28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0" dirty="0">
              <a:solidFill>
                <a:schemeClr val="dk1"/>
              </a:solidFill>
            </a:rPr>
            <a:t>O</a:t>
          </a:r>
          <a:endParaRPr>
            <a:solidFill>
              <a:schemeClr val="dk1"/>
            </a:solidFill>
          </a:endParaRPr>
        </a:p>
      </dsp:txBody>
      <dsp:txXfrm>
        <a:off x="4909312" y="3685669"/>
        <a:ext cx="2676821" cy="1735707"/>
      </dsp:txXfrm>
    </dsp:sp>
    <dsp:sp modelId="{29716712-4AAD-402B-A1A5-743F91F42C90}">
      <dsp:nvSpPr>
        <dsp:cNvPr id="6" name="Rounded Rectangle 5"/>
        <dsp:cNvSpPr/>
      </dsp:nvSpPr>
      <dsp:spPr bwMode="white">
        <a:xfrm>
          <a:off x="541866" y="3685669"/>
          <a:ext cx="2676821" cy="1735707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66700" tIns="266700" rIns="266700" bIns="26670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marL="285750" lvl="1" indent="-28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0" dirty="0">
              <a:solidFill>
                <a:schemeClr val="dk1"/>
              </a:solidFill>
            </a:rPr>
            <a:t>T</a:t>
          </a:r>
          <a:endParaRPr>
            <a:solidFill>
              <a:schemeClr val="dk1"/>
            </a:solidFill>
          </a:endParaRPr>
        </a:p>
      </dsp:txBody>
      <dsp:txXfrm>
        <a:off x="541866" y="3685669"/>
        <a:ext cx="2676821" cy="1735707"/>
      </dsp:txXfrm>
    </dsp:sp>
    <dsp:sp modelId="{ABAC1A5E-9025-4873-AEBF-E5CE59EE3502}">
      <dsp:nvSpPr>
        <dsp:cNvPr id="7" name="Pie 6"/>
        <dsp:cNvSpPr/>
      </dsp:nvSpPr>
      <dsp:spPr bwMode="white">
        <a:xfrm>
          <a:off x="1474502" y="308864"/>
          <a:ext cx="2543159" cy="2346283"/>
        </a:xfrm>
        <a:prstGeom prst="pieWedg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dirty="0"/>
            <a:t>Special Deals</a:t>
          </a:r>
          <a:endParaRPr lang="en-US" sz="1550" dirty="0"/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b="1" dirty="0"/>
            <a:t>Massive Discounts</a:t>
          </a:r>
          <a:endParaRPr lang="en-US" sz="1550" b="1" dirty="0"/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dirty="0"/>
            <a:t>Genuine Product</a:t>
          </a:r>
          <a:endParaRPr lang="en-US" sz="1550" dirty="0"/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b="1" dirty="0"/>
            <a:t>1 Year Warranty</a:t>
          </a:r>
        </a:p>
      </dsp:txBody>
      <dsp:txXfrm>
        <a:off x="1474502" y="308864"/>
        <a:ext cx="2543159" cy="2346283"/>
      </dsp:txXfrm>
    </dsp:sp>
    <dsp:sp modelId="{86C3F285-49B2-44B9-864F-A10993D6F3AA}">
      <dsp:nvSpPr>
        <dsp:cNvPr id="8" name="Pie 7"/>
        <dsp:cNvSpPr/>
      </dsp:nvSpPr>
      <dsp:spPr bwMode="white">
        <a:xfrm rot="5400000">
          <a:off x="4208777" y="216608"/>
          <a:ext cx="2346283" cy="2530794"/>
        </a:xfrm>
        <a:prstGeom prst="pieWedg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dirty="0"/>
            <a:t>Market Pioneers</a:t>
          </a:r>
          <a:endParaRPr lang="en-US" sz="1550" dirty="0"/>
        </a:p>
        <a:p>
          <a:pPr lvl="0"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b="1" dirty="0"/>
            <a:t>Competition</a:t>
          </a:r>
          <a:endParaRPr lang="en-US" sz="1550" b="1" dirty="0"/>
        </a:p>
        <a:p>
          <a:pPr lvl="0"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dirty="0"/>
            <a:t>Established Market</a:t>
          </a:r>
        </a:p>
      </dsp:txBody>
      <dsp:txXfrm rot="5400000">
        <a:off x="4208777" y="216608"/>
        <a:ext cx="2346283" cy="2530794"/>
      </dsp:txXfrm>
    </dsp:sp>
    <dsp:sp modelId="{242E7EB1-4106-481C-9C88-EE7B4D480E51}">
      <dsp:nvSpPr>
        <dsp:cNvPr id="9" name="Pie 8"/>
        <dsp:cNvSpPr/>
      </dsp:nvSpPr>
      <dsp:spPr bwMode="white">
        <a:xfrm rot="10800000">
          <a:off x="4116521" y="2763520"/>
          <a:ext cx="2530794" cy="2346283"/>
        </a:xfrm>
        <a:prstGeom prst="pieWedg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dirty="0"/>
            <a:t>Developing Market</a:t>
          </a:r>
          <a:endParaRPr lang="en-US" sz="1550" dirty="0"/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b="1" dirty="0"/>
            <a:t>Strategic Alliances</a:t>
          </a:r>
          <a:endParaRPr lang="en-US" sz="1550" b="1" dirty="0"/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50" dirty="0"/>
            <a:t>New Market Segments</a:t>
          </a:r>
        </a:p>
      </dsp:txBody>
      <dsp:txXfrm rot="10800000">
        <a:off x="4116521" y="2763520"/>
        <a:ext cx="2530794" cy="2346283"/>
      </dsp:txXfrm>
    </dsp:sp>
    <dsp:sp modelId="{0CEAEBD0-4DDF-42AB-97D1-0D7207506FB6}">
      <dsp:nvSpPr>
        <dsp:cNvPr id="10" name="Pie 9"/>
        <dsp:cNvSpPr/>
      </dsp:nvSpPr>
      <dsp:spPr bwMode="white">
        <a:xfrm rot="16200000">
          <a:off x="1572941" y="2665082"/>
          <a:ext cx="2346283" cy="2543159"/>
        </a:xfrm>
        <a:prstGeom prst="pieWedg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lIns="92456" tIns="92456" rIns="92456" bIns="9245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50" b="1" dirty="0"/>
            <a:t>New Competitor</a:t>
          </a:r>
          <a:endParaRPr lang="en-US" sz="1350" b="1" dirty="0"/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50" dirty="0"/>
            <a:t>Price Wars with Others</a:t>
          </a:r>
          <a:endParaRPr lang="en-US" sz="1350" dirty="0"/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50" b="1" dirty="0"/>
            <a:t>No Links in Market</a:t>
          </a:r>
          <a:endParaRPr lang="en-US" sz="1350" b="1" dirty="0"/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50" dirty="0"/>
            <a:t>Taxes</a:t>
          </a:r>
        </a:p>
      </dsp:txBody>
      <dsp:txXfrm rot="16200000">
        <a:off x="1572941" y="2665082"/>
        <a:ext cx="2346283" cy="2543159"/>
      </dsp:txXfrm>
    </dsp:sp>
    <dsp:sp modelId="{435D68C3-D8A2-42CC-B211-32A231A988DD}">
      <dsp:nvSpPr>
        <dsp:cNvPr id="11" name="Circular Arrow 10"/>
        <dsp:cNvSpPr/>
      </dsp:nvSpPr>
      <dsp:spPr bwMode="white">
        <a:xfrm>
          <a:off x="3658955" y="2295801"/>
          <a:ext cx="810091" cy="704427"/>
        </a:xfrm>
        <a:prstGeom prst="circularArrow">
          <a:avLst/>
        </a:prstGeom>
      </dsp:spPr>
      <dsp:style>
        <a:lnRef idx="2">
          <a:schemeClr val="lt1"/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/>
      </dsp:style>
      <dsp:txXfrm>
        <a:off x="3658955" y="2295801"/>
        <a:ext cx="810091" cy="704427"/>
      </dsp:txXfrm>
    </dsp:sp>
    <dsp:sp modelId="{E52CF307-9126-41E7-874C-28F7EF8A9EA7}">
      <dsp:nvSpPr>
        <dsp:cNvPr id="12" name="Circular Arrow 11"/>
        <dsp:cNvSpPr/>
      </dsp:nvSpPr>
      <dsp:spPr bwMode="white">
        <a:xfrm rot="10800000">
          <a:off x="3658955" y="2434944"/>
          <a:ext cx="810091" cy="704427"/>
        </a:xfrm>
        <a:prstGeom prst="circularArrow">
          <a:avLst/>
        </a:prstGeom>
      </dsp:spPr>
      <dsp:style>
        <a:lnRef idx="2">
          <a:schemeClr val="lt1"/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/>
      </dsp:style>
      <dsp:txXfrm rot="10800000">
        <a:off x="3658955" y="2434944"/>
        <a:ext cx="810091" cy="704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  <a:endParaRPr lang="en-US" noProof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/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/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  <a:endParaRPr lang="en-US" noProof="0"/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  <a:endParaRPr lang="en-US" noProof="0"/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  <a:endParaRPr lang="en-US" noProof="0"/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sp>
        <p:nvSpPr>
          <p:cNvPr id="24" name="Freeform: Shape 23"/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/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/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/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  <a:endParaRPr lang="en-US" noProof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  <a:endParaRPr lang="en-US" noProof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/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  <a:endParaRPr lang="en-US" noProof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  <a:endParaRPr lang="en-US" noProof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  <a:endParaRPr lang="en-US" noProof="0"/>
          </a:p>
        </p:txBody>
      </p:sp>
      <p:sp>
        <p:nvSpPr>
          <p:cNvPr id="45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  <a:endParaRPr lang="en-US" noProof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  <a:endParaRPr lang="en-US" noProof="0"/>
          </a:p>
        </p:txBody>
      </p:sp>
      <p:sp>
        <p:nvSpPr>
          <p:cNvPr id="47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  <a:endParaRPr lang="en-US" noProof="0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  <a:endParaRPr lang="en-US" noProof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  <a:endParaRPr lang="en-US" noProof="0"/>
          </a:p>
        </p:txBody>
      </p:sp>
      <p:sp>
        <p:nvSpPr>
          <p:cNvPr id="51" name="Text Placeholder 8"/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/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/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/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52" name="Text Placeholder 8"/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53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57" name="Text Placeholder 8"/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59" name="Text Placeholder 8"/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/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  <a:endParaRPr lang="en-US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  <a:endParaRPr lang="en-US" noProof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/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2" name="Freeform: Shape 11"/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/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/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/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/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/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/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/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0" name="Picture Placeholder 15"/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1" name="Picture Placeholder 15"/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/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/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/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9" name="Freeform: Shape 28"/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/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/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6" name="Picture Placeholder 15"/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/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/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/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/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7" name="Picture Placeholder 15"/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  <a:endParaRPr lang="en-US" noProof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8" name="Picture Placeholder 15"/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  <a:endParaRPr lang="en-US" noProof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51" name="Title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52" name="Subtitle 2"/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/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/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  <a:endParaRPr lang="en-US" noProof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  <a:endParaRPr lang="en-US" noProof="0"/>
          </a:p>
        </p:txBody>
      </p:sp>
      <p:sp>
        <p:nvSpPr>
          <p:cNvPr id="19" name="Freeform: Shape 18"/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  <a:endParaRPr lang="en-US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  <a:endParaRPr lang="en-US" noProof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  <a:endParaRPr lang="en-US" noProof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  <a:endParaRPr lang="en-US" noProof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  <a:endParaRPr lang="en-US" noProof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grpSp>
        <p:nvGrpSpPr>
          <p:cNvPr id="192" name="Group 191"/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/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/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/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/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/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/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/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/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/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/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/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../media/image4.png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6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6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4.svg"/><Relationship Id="rId7" Type="http://schemas.openxmlformats.org/officeDocument/2006/relationships/image" Target="../media/image12.png"/><Relationship Id="rId6" Type="http://schemas.openxmlformats.org/officeDocument/2006/relationships/image" Target="../media/image3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1.sv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1245" y="1167764"/>
            <a:ext cx="5020938" cy="2078700"/>
          </a:xfrm>
        </p:spPr>
        <p:txBody>
          <a:bodyPr/>
          <a:lstStyle/>
          <a:p>
            <a:pPr algn="ctr"/>
            <a:r>
              <a:rPr lang="en-US" sz="28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Principle  of marketing </a:t>
            </a:r>
            <a:endParaRPr lang="en-US" sz="28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1062" y="4069886"/>
            <a:ext cx="4099187" cy="1048939"/>
          </a:xfrm>
        </p:spPr>
        <p:txBody>
          <a:bodyPr/>
          <a:lstStyle/>
          <a:p>
            <a:pPr algn="l"/>
            <a:r>
              <a:rPr lang="en-US" sz="1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 by:</a:t>
            </a:r>
            <a:endParaRPr lang="en-US" sz="14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Syeda noor Fatima naz</a:t>
            </a:r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Anam Akhtar</a:t>
            </a:r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Nimra riaz </a:t>
            </a:r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maria aslam</a:t>
            </a:r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Farwa zahoor</a:t>
            </a:r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Hamza razzaq</a:t>
            </a:r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Sheraz haider</a:t>
            </a:r>
            <a:endParaRPr lang="en-US" sz="1400" dirty="0"/>
          </a:p>
        </p:txBody>
      </p:sp>
      <p:sp>
        <p:nvSpPr>
          <p:cNvPr id="15" name="AutoShape 2" descr="File:Bismillah Calligraphy 37.svg - Wikimedia Commons"/>
          <p:cNvSpPr>
            <a:spLocks noChangeAspect="1" noChangeArrowheads="1"/>
          </p:cNvSpPr>
          <p:nvPr/>
        </p:nvSpPr>
        <p:spPr bwMode="auto">
          <a:xfrm>
            <a:off x="155575" y="-822325"/>
            <a:ext cx="14001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13" y="579936"/>
            <a:ext cx="5564300" cy="510757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730446" y="6270171"/>
            <a:ext cx="291737" cy="31350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lt1"/>
                </a:solidFill>
              </a:rPr>
              <a:t>1</a:t>
            </a:r>
            <a:endParaRPr 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3915858" y="1827439"/>
            <a:ext cx="4149715" cy="2143670"/>
          </a:xfrm>
        </p:spPr>
        <p:txBody>
          <a:bodyPr/>
          <a:lstStyle/>
          <a:p>
            <a:pPr algn="ctr"/>
            <a:r>
              <a:rPr lang="en-US" sz="8800" dirty="0" smtClean="0"/>
              <a:t>4P`S</a:t>
            </a:r>
            <a:endParaRPr lang="en-US" sz="8800" dirty="0"/>
          </a:p>
        </p:txBody>
      </p:sp>
      <p:sp>
        <p:nvSpPr>
          <p:cNvPr id="37" name="Subtitle 36"/>
          <p:cNvSpPr>
            <a:spLocks noGrp="1"/>
          </p:cNvSpPr>
          <p:nvPr>
            <p:ph type="subTitle" idx="1"/>
          </p:nvPr>
        </p:nvSpPr>
        <p:spPr>
          <a:xfrm>
            <a:off x="7803888" y="3209897"/>
            <a:ext cx="4099187" cy="1048939"/>
          </a:xfrm>
        </p:spPr>
        <p:txBody>
          <a:bodyPr/>
          <a:lstStyle/>
          <a:p>
            <a:pPr algn="ctr"/>
            <a:r>
              <a:rPr lang="en-US" sz="5400" dirty="0" smtClean="0"/>
              <a:t>PRICE</a:t>
            </a:r>
            <a:endParaRPr lang="en-US" sz="5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11903075" y="6384925"/>
            <a:ext cx="288925" cy="288925"/>
          </a:xfrm>
        </p:spPr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38" name="TextBox 37"/>
          <p:cNvSpPr txBox="1"/>
          <p:nvPr/>
        </p:nvSpPr>
        <p:spPr>
          <a:xfrm>
            <a:off x="4122728" y="444137"/>
            <a:ext cx="3735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PLACE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0939" y="2978331"/>
            <a:ext cx="2886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PRODUCT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07131" y="5353567"/>
            <a:ext cx="3258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PROMOTION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7532567" y="3209897"/>
            <a:ext cx="1193422" cy="599431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3435531" y="3209897"/>
            <a:ext cx="1214846" cy="587751"/>
          </a:xfrm>
          <a:prstGeom prst="lef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Up Arrow 43"/>
          <p:cNvSpPr/>
          <p:nvPr/>
        </p:nvSpPr>
        <p:spPr>
          <a:xfrm>
            <a:off x="5748399" y="1539712"/>
            <a:ext cx="704652" cy="1266135"/>
          </a:xfrm>
          <a:prstGeom prst="up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5748399" y="4075611"/>
            <a:ext cx="732084" cy="1383357"/>
          </a:xfrm>
          <a:prstGeom prst="down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2068" y="213304"/>
            <a:ext cx="3045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Marketing mix: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215604" y="1922073"/>
            <a:ext cx="4780079" cy="4751349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We are offering Genuine </a:t>
            </a:r>
            <a:r>
              <a:rPr lang="en-US" sz="2500" b="1" dirty="0">
                <a:solidFill>
                  <a:srgbClr val="334861"/>
                </a:solidFill>
              </a:rPr>
              <a:t>Products </a:t>
            </a:r>
            <a:r>
              <a:rPr lang="en-US" dirty="0"/>
              <a:t>to our Customers with some warranty.</a:t>
            </a: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Our</a:t>
            </a:r>
            <a:r>
              <a:rPr lang="en-US" sz="2800" dirty="0"/>
              <a:t> </a:t>
            </a:r>
            <a:r>
              <a:rPr lang="en-US" sz="2500" b="1" dirty="0">
                <a:solidFill>
                  <a:srgbClr val="334861"/>
                </a:solidFill>
              </a:rPr>
              <a:t>Price</a:t>
            </a:r>
            <a:r>
              <a:rPr lang="en-US" dirty="0"/>
              <a:t> is minimum in Market and give vouchers on first product.</a:t>
            </a: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We have chosen a</a:t>
            </a:r>
            <a:r>
              <a:rPr lang="en-US" sz="2800" dirty="0"/>
              <a:t> </a:t>
            </a:r>
            <a:r>
              <a:rPr lang="en-US" sz="2500" b="1" dirty="0">
                <a:solidFill>
                  <a:srgbClr val="324A65"/>
                </a:solidFill>
              </a:rPr>
              <a:t>Place</a:t>
            </a:r>
            <a:r>
              <a:rPr lang="en-US" dirty="0"/>
              <a:t> which is a hub for these types of products and the city which exports products all over the Country like Karachi, Lahore.</a:t>
            </a: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Our</a:t>
            </a:r>
            <a:r>
              <a:rPr lang="en-US" sz="2800" dirty="0"/>
              <a:t> </a:t>
            </a:r>
            <a:r>
              <a:rPr lang="en-US" sz="2500" b="1" dirty="0">
                <a:solidFill>
                  <a:srgbClr val="324D69"/>
                </a:solidFill>
              </a:rPr>
              <a:t>Promotion</a:t>
            </a:r>
            <a:r>
              <a:rPr lang="en-US" dirty="0"/>
              <a:t> includes advertising, Special Discounts, and promotional strategy.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138"/>
          <a:stretch>
            <a:fillRect/>
          </a:stretch>
        </p:blipFill>
        <p:spPr>
          <a:xfrm>
            <a:off x="4995683" y="-169727"/>
            <a:ext cx="3475177" cy="3555252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859469" y="1804092"/>
            <a:ext cx="3863221" cy="2720130"/>
          </a:xfrm>
        </p:spPr>
        <p:txBody>
          <a:bodyPr/>
          <a:lstStyle/>
          <a:p>
            <a:r>
              <a:rPr lang="en-US" sz="23900" dirty="0"/>
              <a:t>4</a:t>
            </a:r>
            <a:r>
              <a:rPr lang="en-US" sz="13800" dirty="0"/>
              <a:t>P’s</a:t>
            </a:r>
            <a:endParaRPr lang="en-US" sz="13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32001" y="3138616"/>
            <a:ext cx="4444800" cy="3264600"/>
          </a:xfrm>
        </p:spPr>
        <p:txBody>
          <a:bodyPr/>
          <a:lstStyle/>
          <a:p>
            <a:pPr algn="just"/>
            <a:r>
              <a:rPr lang="en-US" sz="1900" dirty="0"/>
              <a:t>Gamers, Streamers, </a:t>
            </a:r>
            <a:r>
              <a:rPr lang="en-US" sz="1900" dirty="0" err="1"/>
              <a:t>Youtubers</a:t>
            </a:r>
            <a:r>
              <a:rPr lang="en-US" sz="1900" dirty="0"/>
              <a:t>, Engineers and Beginners will be our</a:t>
            </a:r>
            <a:r>
              <a:rPr lang="en-US" sz="1900" b="1" dirty="0">
                <a:solidFill>
                  <a:srgbClr val="324B67"/>
                </a:solidFill>
              </a:rPr>
              <a:t> target market</a:t>
            </a:r>
            <a:r>
              <a:rPr lang="en-US" sz="1900" dirty="0"/>
              <a:t>.</a:t>
            </a:r>
            <a:endParaRPr lang="en-US" sz="1900" dirty="0"/>
          </a:p>
          <a:p>
            <a:pPr algn="just"/>
            <a:r>
              <a:rPr lang="en-US" sz="1900" dirty="0"/>
              <a:t>High Demand of Computer and such devices in Lahore.</a:t>
            </a:r>
            <a:endParaRPr lang="en-US" sz="1900" dirty="0"/>
          </a:p>
          <a:p>
            <a:pPr algn="just"/>
            <a:r>
              <a:rPr lang="en-US" sz="1900" dirty="0"/>
              <a:t>High Demand of Genuine Parts in Lahore.</a:t>
            </a:r>
            <a:endParaRPr lang="en-US" sz="1900" dirty="0"/>
          </a:p>
          <a:p>
            <a:pPr algn="just"/>
            <a:r>
              <a:rPr lang="en-US" sz="1900" dirty="0"/>
              <a:t>Chance to expand our market from Hub.</a:t>
            </a:r>
            <a:endParaRPr lang="en-US" sz="1900" dirty="0"/>
          </a:p>
          <a:p>
            <a:pPr algn="just"/>
            <a:r>
              <a:rPr lang="en-US" sz="1900" dirty="0"/>
              <a:t>Sell good product with less price.</a:t>
            </a:r>
            <a:endParaRPr lang="en-US" sz="1900" dirty="0"/>
          </a:p>
          <a:p>
            <a:pPr algn="just"/>
            <a:r>
              <a:rPr lang="en-US" sz="1900" dirty="0"/>
              <a:t>Easy availability of Experienced Staff.</a:t>
            </a:r>
            <a:endParaRPr lang="en-US" sz="1900" dirty="0"/>
          </a:p>
          <a:p>
            <a:pPr algn="just"/>
            <a:r>
              <a:rPr lang="en-US" sz="1900" dirty="0"/>
              <a:t>High Market Rate.</a:t>
            </a:r>
            <a:endParaRPr lang="en-US" sz="1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138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11763" y="1804092"/>
            <a:ext cx="4110928" cy="2720130"/>
          </a:xfrm>
        </p:spPr>
        <p:txBody>
          <a:bodyPr/>
          <a:lstStyle/>
          <a:p>
            <a:r>
              <a:rPr lang="en-US" sz="5400" dirty="0"/>
              <a:t>Target Market</a:t>
            </a:r>
            <a:endParaRPr 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32001" y="3138616"/>
            <a:ext cx="4444800" cy="3264600"/>
          </a:xfrm>
        </p:spPr>
        <p:txBody>
          <a:bodyPr/>
          <a:lstStyle/>
          <a:p>
            <a:pPr algn="just"/>
            <a:r>
              <a:rPr lang="en-US" sz="1900" dirty="0" err="1"/>
              <a:t>Hafeez</a:t>
            </a:r>
            <a:r>
              <a:rPr lang="en-US" sz="1900" dirty="0"/>
              <a:t> Centre, Lahore will be our </a:t>
            </a:r>
            <a:r>
              <a:rPr lang="en-US" sz="1900" b="1" dirty="0">
                <a:solidFill>
                  <a:srgbClr val="324B65"/>
                </a:solidFill>
              </a:rPr>
              <a:t>market position</a:t>
            </a:r>
            <a:r>
              <a:rPr lang="en-US" sz="1900" dirty="0"/>
              <a:t>.</a:t>
            </a:r>
            <a:endParaRPr lang="en-US" sz="1900" dirty="0"/>
          </a:p>
          <a:p>
            <a:pPr algn="just"/>
            <a:r>
              <a:rPr lang="en-US" sz="1900" dirty="0"/>
              <a:t>Technology Related Market.</a:t>
            </a:r>
            <a:endParaRPr lang="en-US" sz="1900" dirty="0"/>
          </a:p>
          <a:p>
            <a:pPr algn="just"/>
            <a:r>
              <a:rPr lang="en-US" sz="1900" dirty="0"/>
              <a:t>Customer get extra discounts on events/festivals.</a:t>
            </a:r>
            <a:endParaRPr lang="en-US" sz="1900" dirty="0"/>
          </a:p>
          <a:p>
            <a:pPr algn="just"/>
            <a:r>
              <a:rPr lang="en-US" sz="1900" dirty="0"/>
              <a:t>Brand will be on Initial Position in starting.</a:t>
            </a:r>
            <a:endParaRPr lang="en-US" sz="1900" dirty="0"/>
          </a:p>
          <a:p>
            <a:pPr algn="just"/>
            <a:r>
              <a:rPr lang="en-US" sz="1900" dirty="0"/>
              <a:t>Growing Business.</a:t>
            </a:r>
            <a:endParaRPr lang="en-US" sz="1900" dirty="0"/>
          </a:p>
          <a:p>
            <a:pPr algn="just"/>
            <a:r>
              <a:rPr lang="en-US" sz="1900" dirty="0"/>
              <a:t>Unique Offers and Discounts for Customers.</a:t>
            </a:r>
            <a:endParaRPr lang="en-US" sz="1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138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978066" y="1804092"/>
            <a:ext cx="4432205" cy="2720130"/>
          </a:xfrm>
        </p:spPr>
        <p:txBody>
          <a:bodyPr/>
          <a:lstStyle/>
          <a:p>
            <a:r>
              <a:rPr lang="en-US" sz="5400" dirty="0"/>
              <a:t>Market Position</a:t>
            </a:r>
            <a:endParaRPr lang="en-US"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32001" y="3138616"/>
            <a:ext cx="4444800" cy="32646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900" dirty="0"/>
              <a:t> </a:t>
            </a:r>
            <a:endParaRPr lang="en-US" sz="1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138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90486" y="1804092"/>
            <a:ext cx="4432205" cy="2720130"/>
          </a:xfrm>
        </p:spPr>
        <p:txBody>
          <a:bodyPr/>
          <a:lstStyle/>
          <a:p>
            <a:r>
              <a:rPr lang="en-US" sz="5400" dirty="0"/>
              <a:t>Perceptual Map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395"/>
            <a:ext cx="4761470" cy="50058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32001" y="3138616"/>
            <a:ext cx="4444800" cy="32646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900" dirty="0"/>
              <a:t> </a:t>
            </a:r>
            <a:endParaRPr lang="en-US" sz="1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138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79006" y="1819332"/>
            <a:ext cx="4432205" cy="2720130"/>
          </a:xfrm>
        </p:spPr>
        <p:txBody>
          <a:bodyPr/>
          <a:lstStyle/>
          <a:p>
            <a:r>
              <a:rPr lang="en-US" sz="5400" dirty="0"/>
              <a:t>Perceptual </a:t>
            </a:r>
            <a:br>
              <a:rPr lang="en-US" sz="5400" dirty="0"/>
            </a:br>
            <a:r>
              <a:rPr lang="en-US" sz="5400" dirty="0"/>
              <a:t>Map Comparsion</a:t>
            </a:r>
            <a:endParaRPr lang="en-US" sz="4000" dirty="0"/>
          </a:p>
        </p:txBody>
      </p:sp>
      <p:pic>
        <p:nvPicPr>
          <p:cNvPr id="11" name="Content Placeholder 10" descr="Drawing1"/>
          <p:cNvPicPr>
            <a:picLocks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63880" y="2105025"/>
            <a:ext cx="3485515" cy="4254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-18707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90486" y="1804092"/>
            <a:ext cx="4432205" cy="2720130"/>
          </a:xfrm>
        </p:spPr>
        <p:txBody>
          <a:bodyPr/>
          <a:lstStyle/>
          <a:p>
            <a:r>
              <a:rPr lang="en-US" sz="9600" dirty="0"/>
              <a:t>SWOT</a:t>
            </a:r>
            <a:endParaRPr lang="en-US" sz="7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578276" y="3105665"/>
            <a:ext cx="3863221" cy="1043335"/>
          </a:xfrm>
        </p:spPr>
        <p:txBody>
          <a:bodyPr/>
          <a:lstStyle/>
          <a:p>
            <a:r>
              <a:rPr lang="en-US" sz="6000" dirty="0"/>
              <a:t>Add </a:t>
            </a:r>
            <a:r>
              <a:rPr lang="en-US" sz="9600" dirty="0"/>
              <a:t>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67" y="945076"/>
            <a:ext cx="5703888" cy="432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76" r="-43376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578276" y="3105665"/>
            <a:ext cx="3863221" cy="1043335"/>
          </a:xfrm>
        </p:spPr>
        <p:txBody>
          <a:bodyPr/>
          <a:lstStyle/>
          <a:p>
            <a:r>
              <a:rPr lang="en-US" sz="6000" dirty="0"/>
              <a:t>Add </a:t>
            </a:r>
            <a:r>
              <a:rPr lang="en-US" sz="9600" dirty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67" y="945076"/>
            <a:ext cx="5703888" cy="432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76" r="-43376"/>
          <a:stretch>
            <a:fillRect/>
          </a:stretch>
        </p:blipFill>
        <p:spPr>
          <a:xfrm>
            <a:off x="-13064" y="947452"/>
            <a:ext cx="5703889" cy="4320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latin typeface="Arial Rounded MT Bold" panose="020F0704030504030204" pitchFamily="34" charset="0"/>
              </a:rPr>
              <a:t>TECH </a:t>
            </a:r>
            <a:r>
              <a:rPr lang="en-US" sz="4800" dirty="0" err="1">
                <a:latin typeface="Arial Rounded MT Bold" panose="020F0704030504030204" pitchFamily="34" charset="0"/>
              </a:rPr>
              <a:t>PC’</a:t>
            </a:r>
            <a:r>
              <a:rPr lang="en-US" dirty="0" err="1">
                <a:latin typeface="Arial Rounded MT Bold" panose="020F0704030504030204" pitchFamily="34" charset="0"/>
              </a:rPr>
              <a:t>z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DEE7EE"/>
                </a:solidFill>
              </a:rPr>
              <a:t>Your Choice, Our Pride</a:t>
            </a:r>
            <a:endParaRPr lang="en-US" sz="2600" dirty="0">
              <a:solidFill>
                <a:srgbClr val="DEE7EE"/>
              </a:solidFill>
            </a:endParaRP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9" y="931808"/>
            <a:ext cx="5717022" cy="4352952"/>
            <a:chOff x="0" y="922738"/>
            <a:chExt cx="5717022" cy="43529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22738"/>
              <a:ext cx="5717022" cy="38140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61671"/>
              <a:ext cx="5717022" cy="381401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32" b="5184"/>
            <a:stretch>
              <a:fillRect/>
            </a:stretch>
          </p:blipFill>
          <p:spPr>
            <a:xfrm>
              <a:off x="0" y="1359243"/>
              <a:ext cx="5717022" cy="3443416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latin typeface="Arial Rounded MT Bold" panose="020F0704030504030204" pitchFamily="34" charset="0"/>
              </a:rPr>
              <a:t>TECH </a:t>
            </a:r>
            <a:r>
              <a:rPr lang="en-US" sz="6000" dirty="0" err="1">
                <a:latin typeface="Arial Rounded MT Bold" panose="020F0704030504030204" pitchFamily="34" charset="0"/>
              </a:rPr>
              <a:t>PC’</a:t>
            </a:r>
            <a:r>
              <a:rPr lang="en-US" dirty="0" err="1">
                <a:latin typeface="Arial Rounded MT Bold" panose="020F0704030504030204" pitchFamily="34" charset="0"/>
              </a:rPr>
              <a:t>z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7171062" y="5441486"/>
            <a:ext cx="4197154" cy="1048939"/>
          </a:xfrm>
        </p:spPr>
        <p:txBody>
          <a:bodyPr/>
          <a:lstStyle/>
          <a:p>
            <a:r>
              <a:rPr lang="en-US" sz="2800" dirty="0">
                <a:solidFill>
                  <a:srgbClr val="DEE7EE"/>
                </a:solidFill>
              </a:rPr>
              <a:t>Your Choice, our pride</a:t>
            </a:r>
            <a:endParaRPr lang="en-US" dirty="0">
              <a:solidFill>
                <a:srgbClr val="DEE7EE"/>
              </a:solidFill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9" r="1289"/>
          <a:stretch>
            <a:fillRect/>
          </a:stretch>
        </p:blipFill>
        <p:spPr/>
      </p:pic>
      <p:sp>
        <p:nvSpPr>
          <p:cNvPr id="3" name="Oval 2"/>
          <p:cNvSpPr/>
          <p:nvPr/>
        </p:nvSpPr>
        <p:spPr>
          <a:xfrm>
            <a:off x="11743508" y="6374674"/>
            <a:ext cx="313509" cy="33963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lt1"/>
                </a:solidFill>
              </a:rPr>
              <a:t>2</a:t>
            </a:r>
            <a:endParaRPr 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 bwMode="gray">
          <a:xfrm>
            <a:off x="6005502" y="3853034"/>
            <a:ext cx="4942584" cy="720000"/>
          </a:xfrm>
        </p:spPr>
        <p:txBody>
          <a:bodyPr/>
          <a:lstStyle/>
          <a:p>
            <a:r>
              <a:rPr lang="en-US" dirty="0"/>
              <a:t>What is Tech </a:t>
            </a:r>
            <a:r>
              <a:rPr lang="en-US" dirty="0" err="1"/>
              <a:t>PC’z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212088" y="1973658"/>
            <a:ext cx="4294009" cy="269719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PC'z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name of brand in which Computer, Laptops, Gaming PC and its parts and so on are sold.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PC'z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different retail stores all over Pakistan and sell genuine parts and with a long time warranty.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PC'z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also have trained engineers to take care of Client's Computer.</a:t>
            </a:r>
            <a:endParaRPr lang="en-US" sz="2400" noProof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12" name="Picture Placeholder 11" descr="Laptop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screen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4P’s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Segmentation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Target Market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Market Position</a:t>
            </a:r>
            <a:endParaRPr lang="en-US" dirty="0"/>
          </a:p>
        </p:txBody>
      </p:sp>
      <p:sp>
        <p:nvSpPr>
          <p:cNvPr id="24" name="Slide Number Placeholder 31"/>
          <p:cNvSpPr>
            <a:spLocks noGrp="1"/>
          </p:cNvSpPr>
          <p:nvPr>
            <p:ph type="sldNum" sz="quarter" idx="52"/>
          </p:nvPr>
        </p:nvSpPr>
        <p:spPr>
          <a:xfrm>
            <a:off x="10130620" y="2719703"/>
            <a:ext cx="550976" cy="565455"/>
          </a:xfrm>
          <a:solidFill>
            <a:srgbClr val="3C76A6"/>
          </a:solidFill>
          <a:ln w="38100">
            <a:solidFill>
              <a:schemeClr val="bg1"/>
            </a:solidFill>
          </a:ln>
        </p:spPr>
        <p:txBody>
          <a:bodyPr/>
          <a:lstStyle/>
          <a:p>
            <a:r>
              <a:rPr lang="en-US" sz="2800" dirty="0"/>
              <a:t>5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SWOT Analysis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be Covered</a:t>
            </a:r>
            <a:endParaRPr lang="en-US" dirty="0"/>
          </a:p>
        </p:txBody>
      </p:sp>
      <p:pic>
        <p:nvPicPr>
          <p:cNvPr id="20" name="Picture Placeholder 40" descr="Badge 1 outline"/>
          <p:cNvPicPr>
            <a:picLocks noGrp="1" noChangeAspect="1"/>
          </p:cNvPicPr>
          <p:nvPr>
            <p:ph type="pic" sz="quarter" idx="4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42" descr="Badge outline"/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8" r="128"/>
          <a:stretch>
            <a:fillRect/>
          </a:stretch>
        </p:blipFill>
        <p:spPr>
          <a:xfrm>
            <a:off x="3625217" y="2719813"/>
            <a:ext cx="621792" cy="621792"/>
          </a:xfrm>
        </p:spPr>
      </p:pic>
      <p:pic>
        <p:nvPicPr>
          <p:cNvPr id="22" name="Picture Placeholder 44" descr="Badge 3 outline"/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Picture Placeholder 46" descr="Badge 4 outline"/>
          <p:cNvPicPr>
            <a:picLocks noGrp="1" noChangeAspect="1"/>
          </p:cNvPicPr>
          <p:nvPr>
            <p:ph type="pic" sz="quarter" idx="4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15"/>
          <p:cNvSpPr>
            <a:spLocks noGrp="1"/>
          </p:cNvSpPr>
          <p:nvPr/>
        </p:nvSpPr>
        <p:spPr>
          <a:xfrm>
            <a:off x="5154930" y="5902325"/>
            <a:ext cx="1884045" cy="3600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Perceptiual Map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7664450" y="4686300"/>
            <a:ext cx="1235710" cy="12236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rcRect t="7937" r="10417"/>
          <a:stretch>
            <a:fillRect/>
          </a:stretch>
        </p:blipFill>
        <p:spPr>
          <a:xfrm>
            <a:off x="5457825" y="4627245"/>
            <a:ext cx="1188720" cy="1282700"/>
          </a:xfrm>
          <a:prstGeom prst="ellipse">
            <a:avLst/>
          </a:prstGeom>
        </p:spPr>
      </p:pic>
      <p:sp>
        <p:nvSpPr>
          <p:cNvPr id="15" name="Slide Number Placeholder 31"/>
          <p:cNvSpPr>
            <a:spLocks noGrp="1"/>
          </p:cNvSpPr>
          <p:nvPr/>
        </p:nvSpPr>
        <p:spPr>
          <a:xfrm>
            <a:off x="5791665" y="4919343"/>
            <a:ext cx="550976" cy="565455"/>
          </a:xfrm>
          <a:prstGeom prst="ellipse">
            <a:avLst/>
          </a:prstGeom>
          <a:solidFill>
            <a:srgbClr val="3C76A6"/>
          </a:solidFill>
          <a:ln w="38100">
            <a:solidFill>
              <a:schemeClr val="bg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6</a:t>
            </a:r>
            <a:endParaRPr lang="en-US" sz="3600" dirty="0"/>
          </a:p>
        </p:txBody>
      </p:sp>
      <p:sp>
        <p:nvSpPr>
          <p:cNvPr id="6" name="Slide Number Placeholder 31"/>
          <p:cNvSpPr>
            <a:spLocks noGrp="1"/>
          </p:cNvSpPr>
          <p:nvPr/>
        </p:nvSpPr>
        <p:spPr>
          <a:xfrm>
            <a:off x="8012260" y="4980938"/>
            <a:ext cx="550976" cy="565455"/>
          </a:xfrm>
          <a:prstGeom prst="ellipse">
            <a:avLst/>
          </a:prstGeom>
          <a:solidFill>
            <a:srgbClr val="3C76A6"/>
          </a:solidFill>
          <a:ln w="38100">
            <a:solidFill>
              <a:schemeClr val="bg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7</a:t>
            </a:r>
            <a:endParaRPr lang="en-US" sz="3600" dirty="0"/>
          </a:p>
        </p:txBody>
      </p:sp>
      <p:sp>
        <p:nvSpPr>
          <p:cNvPr id="8" name="Text Placeholder 15"/>
          <p:cNvSpPr>
            <a:spLocks noGrp="1"/>
          </p:cNvSpPr>
          <p:nvPr/>
        </p:nvSpPr>
        <p:spPr>
          <a:xfrm>
            <a:off x="7339965" y="5909945"/>
            <a:ext cx="1884045" cy="360045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32001" y="3328086"/>
            <a:ext cx="4444800" cy="3075130"/>
          </a:xfrm>
        </p:spPr>
        <p:txBody>
          <a:bodyPr/>
          <a:lstStyle/>
          <a:p>
            <a:pPr algn="just"/>
            <a:r>
              <a:rPr lang="en-US" sz="2000" dirty="0"/>
              <a:t>Segmentation by Education</a:t>
            </a:r>
            <a:endParaRPr lang="en-US" sz="2000" dirty="0"/>
          </a:p>
          <a:p>
            <a:pPr algn="just"/>
            <a:r>
              <a:rPr lang="en-US" sz="2000" dirty="0"/>
              <a:t>School and College Students</a:t>
            </a:r>
            <a:endParaRPr lang="en-US" sz="2000" dirty="0"/>
          </a:p>
          <a:p>
            <a:pPr algn="just"/>
            <a:r>
              <a:rPr lang="en-US" sz="2000" dirty="0"/>
              <a:t>Special Offers and Discounts for Students</a:t>
            </a:r>
            <a:endParaRPr lang="en-US" sz="2000" dirty="0"/>
          </a:p>
          <a:p>
            <a:pPr algn="just"/>
            <a:r>
              <a:rPr lang="en-US" sz="2000" dirty="0"/>
              <a:t>Special Discounts to Schools and Colleges in establishing Computer LABs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11763" y="1804092"/>
            <a:ext cx="4110928" cy="2720130"/>
          </a:xfrm>
        </p:spPr>
        <p:txBody>
          <a:bodyPr/>
          <a:lstStyle/>
          <a:p>
            <a:r>
              <a:rPr lang="en-US" sz="5400" dirty="0"/>
              <a:t>Segmentation</a:t>
            </a:r>
            <a:endParaRPr lang="en-US" sz="4000" dirty="0"/>
          </a:p>
        </p:txBody>
      </p:sp>
      <p:sp>
        <p:nvSpPr>
          <p:cNvPr id="6" name="Content Placeholder 1"/>
          <p:cNvSpPr txBox="1"/>
          <p:nvPr/>
        </p:nvSpPr>
        <p:spPr>
          <a:xfrm>
            <a:off x="432001" y="2661477"/>
            <a:ext cx="4444800" cy="5100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b="1" dirty="0">
                <a:solidFill>
                  <a:srgbClr val="334962"/>
                </a:solidFill>
              </a:rPr>
              <a:t>Demographic Segmentation</a:t>
            </a:r>
            <a:endParaRPr lang="en-US" sz="2700" b="1" dirty="0">
              <a:solidFill>
                <a:srgbClr val="334962"/>
              </a:solidFill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3046"/>
          <a:stretch>
            <a:fillRect/>
          </a:stretch>
        </p:blipFill>
        <p:spPr>
          <a:xfrm>
            <a:off x="4564609" y="209096"/>
            <a:ext cx="3475177" cy="3555252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32001" y="3226526"/>
            <a:ext cx="4444800" cy="317669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Acquisition </a:t>
            </a:r>
            <a:endParaRPr lang="en-US" sz="20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User journey</a:t>
            </a:r>
            <a:endParaRPr lang="en-US" sz="20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Engagement</a:t>
            </a:r>
            <a:endParaRPr lang="en-US" sz="20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/>
              <a:t>Retention</a:t>
            </a:r>
            <a:endParaRPr lang="en-US" sz="2000" dirty="0"/>
          </a:p>
          <a:p>
            <a:pPr algn="just"/>
            <a:r>
              <a:rPr lang="en-US" sz="2000" dirty="0"/>
              <a:t>Discounts to Daily Customers or more products</a:t>
            </a:r>
            <a:endParaRPr lang="en-US" sz="2000" dirty="0"/>
          </a:p>
          <a:p>
            <a:pPr algn="just"/>
            <a:r>
              <a:rPr lang="en-US" sz="2000" dirty="0"/>
              <a:t>Membership offers to Loyal Customers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11763" y="1804092"/>
            <a:ext cx="4110928" cy="2720130"/>
          </a:xfrm>
        </p:spPr>
        <p:txBody>
          <a:bodyPr/>
          <a:lstStyle/>
          <a:p>
            <a:r>
              <a:rPr lang="en-US" sz="5400" dirty="0"/>
              <a:t>Segmentation</a:t>
            </a:r>
            <a:endParaRPr lang="en-US" sz="4000" dirty="0"/>
          </a:p>
        </p:txBody>
      </p:sp>
      <p:sp>
        <p:nvSpPr>
          <p:cNvPr id="6" name="Content Placeholder 1"/>
          <p:cNvSpPr txBox="1"/>
          <p:nvPr/>
        </p:nvSpPr>
        <p:spPr>
          <a:xfrm>
            <a:off x="432001" y="2661477"/>
            <a:ext cx="4444800" cy="5100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b="1" dirty="0">
                <a:solidFill>
                  <a:srgbClr val="324D6A"/>
                </a:solidFill>
              </a:rPr>
              <a:t>Behavioral Segmentation</a:t>
            </a:r>
            <a:endParaRPr lang="en-US" sz="2700" b="1" dirty="0">
              <a:solidFill>
                <a:srgbClr val="324D6A"/>
              </a:solidFill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7" t="20406" r="59468" b="1704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32001" y="3328086"/>
            <a:ext cx="4444800" cy="3075130"/>
          </a:xfrm>
        </p:spPr>
        <p:txBody>
          <a:bodyPr/>
          <a:lstStyle/>
          <a:p>
            <a:pPr algn="just"/>
            <a:r>
              <a:rPr lang="en-US" sz="2000" dirty="0"/>
              <a:t>Urban, suburban and rural</a:t>
            </a:r>
            <a:endParaRPr lang="en-US" sz="2000" dirty="0"/>
          </a:p>
          <a:p>
            <a:pPr algn="just"/>
            <a:r>
              <a:rPr lang="en-US" sz="2000" dirty="0"/>
              <a:t>Population </a:t>
            </a:r>
            <a:endParaRPr lang="en-US" sz="2000" dirty="0"/>
          </a:p>
          <a:p>
            <a:pPr algn="just"/>
            <a:r>
              <a:rPr lang="en-US" sz="2000" dirty="0"/>
              <a:t>Culture</a:t>
            </a:r>
            <a:endParaRPr lang="en-US" sz="2000" dirty="0"/>
          </a:p>
          <a:p>
            <a:pPr algn="just"/>
            <a:r>
              <a:rPr lang="en-US" sz="2000" dirty="0"/>
              <a:t>Language </a:t>
            </a:r>
            <a:endParaRPr lang="en-US" sz="2000" dirty="0"/>
          </a:p>
          <a:p>
            <a:pPr algn="just"/>
            <a:r>
              <a:rPr lang="en-US" sz="2000" dirty="0"/>
              <a:t>Climate </a:t>
            </a:r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11763" y="1804092"/>
            <a:ext cx="4110928" cy="2720130"/>
          </a:xfrm>
        </p:spPr>
        <p:txBody>
          <a:bodyPr/>
          <a:lstStyle/>
          <a:p>
            <a:r>
              <a:rPr lang="en-US" sz="5400" dirty="0"/>
              <a:t>Segmentation</a:t>
            </a:r>
            <a:endParaRPr lang="en-US" sz="4000" dirty="0"/>
          </a:p>
        </p:txBody>
      </p:sp>
      <p:sp>
        <p:nvSpPr>
          <p:cNvPr id="6" name="Content Placeholder 1"/>
          <p:cNvSpPr txBox="1"/>
          <p:nvPr/>
        </p:nvSpPr>
        <p:spPr>
          <a:xfrm>
            <a:off x="432001" y="2661477"/>
            <a:ext cx="4444800" cy="5100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b="1" dirty="0">
                <a:solidFill>
                  <a:srgbClr val="324C67"/>
                </a:solidFill>
              </a:rPr>
              <a:t>Geographic Segmentation</a:t>
            </a:r>
            <a:endParaRPr lang="en-US" sz="2700" b="1" dirty="0">
              <a:solidFill>
                <a:srgbClr val="324C67"/>
              </a:solidFill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r="1178"/>
          <a:stretch>
            <a:fillRect/>
          </a:stretch>
        </p:blipFill>
        <p:spPr>
          <a:xfrm>
            <a:off x="4525421" y="783861"/>
            <a:ext cx="3475177" cy="355525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32001" y="3328086"/>
            <a:ext cx="4444800" cy="3075130"/>
          </a:xfrm>
        </p:spPr>
        <p:txBody>
          <a:bodyPr/>
          <a:lstStyle/>
          <a:p>
            <a:pPr algn="just"/>
            <a:r>
              <a:rPr lang="en-US" sz="2000" dirty="0"/>
              <a:t>Personality</a:t>
            </a:r>
            <a:endParaRPr lang="en-US" sz="2000" dirty="0"/>
          </a:p>
          <a:p>
            <a:pPr algn="just"/>
            <a:r>
              <a:rPr lang="en-US" sz="2000" dirty="0"/>
              <a:t>Lifestyle </a:t>
            </a:r>
            <a:endParaRPr lang="en-US" sz="2000" dirty="0"/>
          </a:p>
          <a:p>
            <a:pPr algn="just"/>
            <a:r>
              <a:rPr lang="en-US" sz="2000" dirty="0"/>
              <a:t>Identifying aspects of Consumer’s Personalities </a:t>
            </a:r>
            <a:endParaRPr lang="en-US" sz="2000" dirty="0"/>
          </a:p>
          <a:p>
            <a:pPr algn="just"/>
            <a:r>
              <a:rPr lang="en-US" sz="2000" dirty="0"/>
              <a:t>Identifying aspects of Consumer’s Lifestyle to make offers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11763" y="1804092"/>
            <a:ext cx="4110928" cy="2720130"/>
          </a:xfrm>
        </p:spPr>
        <p:txBody>
          <a:bodyPr/>
          <a:lstStyle/>
          <a:p>
            <a:r>
              <a:rPr lang="en-US" sz="5400" dirty="0"/>
              <a:t>Segmentation</a:t>
            </a:r>
            <a:endParaRPr lang="en-US" sz="4000" dirty="0"/>
          </a:p>
        </p:txBody>
      </p:sp>
      <p:sp>
        <p:nvSpPr>
          <p:cNvPr id="6" name="Content Placeholder 1"/>
          <p:cNvSpPr txBox="1"/>
          <p:nvPr/>
        </p:nvSpPr>
        <p:spPr>
          <a:xfrm>
            <a:off x="432001" y="2661477"/>
            <a:ext cx="4444800" cy="5100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b="1" dirty="0">
                <a:solidFill>
                  <a:srgbClr val="324E6C"/>
                </a:solidFill>
              </a:rPr>
              <a:t>Psychographic Segmentation</a:t>
            </a:r>
            <a:endParaRPr lang="en-US" sz="2700" b="1" dirty="0">
              <a:solidFill>
                <a:srgbClr val="324E6C"/>
              </a:solidFill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7" r="1237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71507" y="496389"/>
            <a:ext cx="4099187" cy="2078700"/>
          </a:xfrm>
        </p:spPr>
        <p:txBody>
          <a:bodyPr/>
          <a:lstStyle/>
          <a:p>
            <a:pPr algn="l"/>
            <a:r>
              <a:rPr lang="en-US" sz="3200" dirty="0" smtClean="0"/>
              <a:t>reference</a:t>
            </a:r>
            <a:br>
              <a:rPr lang="en-US" sz="3200" dirty="0" smtClean="0"/>
            </a:b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2136" y="4258491"/>
            <a:ext cx="4099187" cy="1048939"/>
          </a:xfrm>
        </p:spPr>
        <p:txBody>
          <a:bodyPr/>
          <a:lstStyle/>
          <a:p>
            <a:pPr algn="l"/>
            <a:r>
              <a:rPr lang="en-US" sz="3600" dirty="0"/>
              <a:t>Key Elements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168434"/>
            <a:ext cx="5264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Marketing Mix:</a:t>
            </a:r>
            <a:endParaRPr lang="en-US" sz="7200" b="1" dirty="0"/>
          </a:p>
        </p:txBody>
      </p:sp>
      <p:sp>
        <p:nvSpPr>
          <p:cNvPr id="6" name="Right Arrow 5"/>
          <p:cNvSpPr/>
          <p:nvPr/>
        </p:nvSpPr>
        <p:spPr>
          <a:xfrm rot="19340735">
            <a:off x="4932066" y="1351365"/>
            <a:ext cx="2175218" cy="1164301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303661">
            <a:off x="5066290" y="3547299"/>
            <a:ext cx="2327386" cy="1149532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781058" y="6492239"/>
            <a:ext cx="329568" cy="27432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lt1"/>
                </a:solidFill>
              </a:rPr>
              <a:t>9</a:t>
            </a:r>
            <a:endParaRPr 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0</TotalTime>
  <Words>2283</Words>
  <Application>WPS Presentation</Application>
  <PresentationFormat>Widescreen</PresentationFormat>
  <Paragraphs>184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Arial Rounded MT Bold</vt:lpstr>
      <vt:lpstr>Calibri</vt:lpstr>
      <vt:lpstr>Microsoft YaHei</vt:lpstr>
      <vt:lpstr>Arial Unicode MS</vt:lpstr>
      <vt:lpstr>Corbel</vt:lpstr>
      <vt:lpstr>Office Theme</vt:lpstr>
      <vt:lpstr>Principle  of marketing </vt:lpstr>
      <vt:lpstr>TECH PC’z</vt:lpstr>
      <vt:lpstr>What is Tech PC’z?</vt:lpstr>
      <vt:lpstr>Topics to be Covered</vt:lpstr>
      <vt:lpstr>Segmentation</vt:lpstr>
      <vt:lpstr>Segmentation</vt:lpstr>
      <vt:lpstr>Segmentation</vt:lpstr>
      <vt:lpstr>Segmentation</vt:lpstr>
      <vt:lpstr>reference  </vt:lpstr>
      <vt:lpstr>4P`S</vt:lpstr>
      <vt:lpstr>4P’s</vt:lpstr>
      <vt:lpstr>Target Market</vt:lpstr>
      <vt:lpstr>Market Position</vt:lpstr>
      <vt:lpstr>Perceptual Map</vt:lpstr>
      <vt:lpstr>Perceptual  Map Comparsion</vt:lpstr>
      <vt:lpstr>SWOT</vt:lpstr>
      <vt:lpstr>Add 1</vt:lpstr>
      <vt:lpstr>Add 2</vt:lpstr>
      <vt:lpstr>TECH PC’z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RANDOM VARIABLE</dc:title>
  <dc:creator>Jonathan Pervaiz</dc:creator>
  <cp:lastModifiedBy>SUNEEL PIRKASH</cp:lastModifiedBy>
  <cp:revision>101</cp:revision>
  <dcterms:created xsi:type="dcterms:W3CDTF">2022-05-27T18:28:00Z</dcterms:created>
  <dcterms:modified xsi:type="dcterms:W3CDTF">2022-06-18T14:08:56Z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DC88D2ECA9C84CD2A9669461898D315E</vt:lpwstr>
  </property>
  <property fmtid="{D5CDD505-2E9C-101B-9397-08002B2CF9AE}" pid="4" name="KSOProductBuildVer">
    <vt:lpwstr>1033-11.2.0.11156</vt:lpwstr>
  </property>
</Properties>
</file>